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Before getting into ethics for software engineering, it’s useful to think about the origins of professional ethics. “Professionals” in this context generally refers to individuals who exercise some special knowledge that the public-at-large does not hold. When a professional provides services to a layperson, it is important for that layperson to be able to trust that they are not being taken advantage of. For example, the earliest instance of professional ethics is likely the hippocratic oath, which is rooted in doing no harm. Professional ethics standards exist for many different professions.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So, when considering that we want to do no harm to the public interest, we might consider asking ourselves questions like this:</a:t>
            </a:r>
          </a:p>
          <a:p>
            <a:pPr/>
            <a:r>
              <a:t>If there’s a bug in my software, what could be the resulting impact? What parts of my software will be most likely to have negative human impacts if buggy, and how do we test that part most effectively?</a:t>
            </a:r>
            <a:br/>
            <a:r>
              <a:t>Who will be the users of my software, and will it impact different users in different ways? Will my software disadvantage some users? Will there be a negative impact on people who do NOT use my software, for instance through climate, or through social forces?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In particular, once we identify these goals, we can evaluate them as part of our software quality process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There’s no silver bullet for ethical software development. However, hopefully now you understand better the different ways that our software can have impacts on others, and how we can reason about those implications. The next and final lesson in this module will examine how we can better understand our users, so that we can make the best, most inclusive software, and in turn, hopefully cause the least unintended harm.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Shape 144"/>
          <p:cNvSpPr/>
          <p:nvPr>
            <p:ph type="sldImg"/>
          </p:nvPr>
        </p:nvSpPr>
        <p:spPr>
          <a:prstGeom prst="rect">
            <a:avLst/>
          </a:prstGeom>
        </p:spPr>
        <p:txBody>
          <a:bodyPr/>
          <a:lstStyle/>
          <a:p>
            <a:pPr/>
          </a:p>
        </p:txBody>
      </p:sp>
      <p:sp>
        <p:nvSpPr>
          <p:cNvPr id="145" name="Shape 145"/>
          <p:cNvSpPr/>
          <p:nvPr>
            <p:ph type="body" sz="quarter" idx="1"/>
          </p:nvPr>
        </p:nvSpPr>
        <p:spPr>
          <a:prstGeom prst="rect">
            <a:avLst/>
          </a:prstGeom>
        </p:spPr>
        <p:txBody>
          <a:bodyPr/>
          <a:lstStyle/>
          <a:p>
            <a:pPr/>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Here’s a photo of the bottom of Citigroup Center, which was built 1974. It’s a very interesting building design: a 59 story tower cantilevered over a church - note this unique column architecture supporting the building. The engineer, LeMessurier,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Do you think that this design flaw should have been made immediately public?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(Click) studies have investigated whether simply exposing engineers to this code of ethics improves ethical decision making in software development (click), concluding that this code alone does not improve ethical decision making. Making ethical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In a software engineering scenario, we might consider the ethical issues surrounding text recommendation. On one hand, interactive AI systems can be useful - for instance, providing suggestions to auto-complete search terms. However, at the same time, these systems can amplify hate - a small population of motivated users can coerce these models into providing disparaging or slanderous recommendations, and entirely interactive AI chat-bots like Microsoft’s “Tay” can be trained in even worse ways. Yet, there is a scientific value to developing such technologies. Ethical frameworks can help balance tradeoffs like this, and are the topic for another class.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Again, our focus is on identifying ways that the software that we engineer is or is not inclusive, and generally “good” - in ways that are hopefully more clear. For example, the case of Domino’s unwillingness to comply with the ADA and provide an accessible pizza online pizza ordering interface was a direct statement that Domino’s did not want to sell pizza online to blind customers. In court documents, Domino’s revealed it would have cost just $38,000 to resolve the raised accessibility issue (surely they would have made that back in pizza sales, or at least, would not have spent far more than that in legal fees). There was a standard that could have been followed. But, industry pressure prevailed.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In a more crystal clear case,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Aside from not causing physical harm to our users and providing an accessible interface, it might not be immediately obvious to you HOW your software will have an impact on people. Value-sensitive design is an approach to guide the design of technology while considering the impact of the technology on a variety of core human values. This approach can help us to identify unintended consequences of our software, which we can then begin to reason about. Core values include human rights, accessibility, justice, privacy and human welfare, and many others. As we think about the software that we’re building, we can ask ourselves explicitly: how does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hyperlink" Target="https://vsd.ccs.neu.edu/introduction/challenges/"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nspe.org/resources/ethics/code-ethics" TargetMode="External"/><Relationship Id="rId4"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www.theaiatrust.com/whitepapers/ethics/study.php"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tif"/><Relationship Id="rId4" Type="http://schemas.openxmlformats.org/officeDocument/2006/relationships/hyperlink" Target="https://ethicsunwrapped.utexas.edu/case-study/therac-25"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ethics.acm.org/code-of-ethics/software-engineering-code/" TargetMode="External"/><Relationship Id="rId4" Type="http://schemas.openxmlformats.org/officeDocument/2006/relationships/image" Target="../media/image2.png"/><Relationship Id="rId5"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hyperlink" Target="https://algorithmwatch.org/en/auto-completion-disinformation/" TargetMode="External"/><Relationship Id="rId5" Type="http://schemas.openxmlformats.org/officeDocument/2006/relationships/image" Target="../media/image5.png"/><Relationship Id="rId6"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s://www.w3.org/TR/WCAG20/"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2"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2: Ethics in Software Engineering"/>
          <p:cNvSpPr txBox="1"/>
          <p:nvPr>
            <p:ph type="subTitle" sz="quarter" idx="1"/>
          </p:nvPr>
        </p:nvSpPr>
        <p:spPr>
          <a:prstGeom prst="rect">
            <a:avLst/>
          </a:prstGeom>
        </p:spPr>
        <p:txBody>
          <a:bodyPr/>
          <a:lstStyle/>
          <a:p>
            <a:pPr/>
            <a:r>
              <a:t>Lecture 11.2: Ethics in Software Engineering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afety-Critical Software Regulations"/>
          <p:cNvSpPr txBox="1"/>
          <p:nvPr>
            <p:ph type="title"/>
          </p:nvPr>
        </p:nvSpPr>
        <p:spPr>
          <a:prstGeom prst="rect">
            <a:avLst/>
          </a:prstGeom>
        </p:spPr>
        <p:txBody>
          <a:bodyPr/>
          <a:lstStyle/>
          <a:p>
            <a:pPr/>
            <a:r>
              <a:t>Safety-Critical Software Regulations</a:t>
            </a:r>
          </a:p>
        </p:txBody>
      </p:sp>
      <p:sp>
        <p:nvSpPr>
          <p:cNvPr id="199" name="Standards for Software Develop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Standards for Software Development</a:t>
            </a:r>
          </a:p>
        </p:txBody>
      </p:sp>
      <p:sp>
        <p:nvSpPr>
          <p:cNvPr id="200" name="International bodies define standard processes that are designed to protect the public…"/>
          <p:cNvSpPr txBox="1"/>
          <p:nvPr>
            <p:ph type="body" idx="1"/>
          </p:nvPr>
        </p:nvSpPr>
        <p:spPr>
          <a:xfrm>
            <a:off x="1206500" y="4248504"/>
            <a:ext cx="16482157" cy="8256012"/>
          </a:xfrm>
          <a:prstGeom prst="rect">
            <a:avLst/>
          </a:prstGeom>
        </p:spPr>
        <p:txBody>
          <a:bodyPr/>
          <a:lstStyle/>
          <a:p>
            <a:pPr/>
            <a:r>
              <a:t>International bodies define standard processes that are designed to protect the public</a:t>
            </a:r>
          </a:p>
          <a:p>
            <a:pPr/>
            <a:r>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extLst/>
          </a:blip>
          <a:stretch>
            <a:fillRect/>
          </a:stretch>
        </p:blipFill>
        <p:spPr>
          <a:xfrm>
            <a:off x="17930310" y="2714904"/>
            <a:ext cx="6266528" cy="1070698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Value Sensitive Design"/>
          <p:cNvSpPr txBox="1"/>
          <p:nvPr>
            <p:ph type="title"/>
          </p:nvPr>
        </p:nvSpPr>
        <p:spPr>
          <a:prstGeom prst="rect">
            <a:avLst/>
          </a:prstGeom>
        </p:spPr>
        <p:txBody>
          <a:bodyPr/>
          <a:lstStyle/>
          <a:p>
            <a:pPr/>
            <a:r>
              <a:t>Value Sensitive Design</a:t>
            </a:r>
          </a:p>
        </p:txBody>
      </p:sp>
      <p:sp>
        <p:nvSpPr>
          <p:cNvPr id="206" name="Consider how our software impacts users’ universal values [partial li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59459">
              <a:defRPr sz="5060"/>
            </a:lvl1pPr>
          </a:lstStyle>
          <a:p>
            <a:pPr/>
            <a:r>
              <a:t>Consider how our software impacts users’ universal values [partial list]</a:t>
            </a:r>
          </a:p>
        </p:txBody>
      </p:sp>
      <p:sp>
        <p:nvSpPr>
          <p:cNvPr id="207" name="Human rights - Inalienable, fundamental rights to which all people are entitled…"/>
          <p:cNvSpPr txBox="1"/>
          <p:nvPr>
            <p:ph type="body" idx="1"/>
          </p:nvPr>
        </p:nvSpPr>
        <p:spPr>
          <a:xfrm>
            <a:off x="1206500" y="4248504"/>
            <a:ext cx="18579735" cy="8256012"/>
          </a:xfrm>
          <a:prstGeom prst="rect">
            <a:avLst/>
          </a:prstGeom>
        </p:spPr>
        <p:txBody>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extLst/>
          </a:blip>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Value Sensitive Design @ Khoury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Unpacking “Public Interest”"/>
          <p:cNvSpPr txBox="1"/>
          <p:nvPr>
            <p:ph type="title"/>
          </p:nvPr>
        </p:nvSpPr>
        <p:spPr>
          <a:prstGeom prst="rect">
            <a:avLst/>
          </a:prstGeom>
        </p:spPr>
        <p:txBody>
          <a:bodyPr/>
          <a:lstStyle/>
          <a:p>
            <a:pPr/>
            <a:r>
              <a:t>Unpacking “Public Interest”</a:t>
            </a:r>
          </a:p>
        </p:txBody>
      </p:sp>
      <p:sp>
        <p:nvSpPr>
          <p:cNvPr id="214" name="Do no harm: how can our software cause harm?"/>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Do no harm: how can our software cause harm?</a:t>
            </a:r>
          </a:p>
        </p:txBody>
      </p:sp>
      <p:sp>
        <p:nvSpPr>
          <p:cNvPr id="215" name="How can my software fail? What are the implications of that failure?…"/>
          <p:cNvSpPr txBox="1"/>
          <p:nvPr>
            <p:ph type="body" idx="1"/>
          </p:nvPr>
        </p:nvSpPr>
        <p:spPr>
          <a:prstGeom prst="rect">
            <a:avLst/>
          </a:prstGeom>
        </p:spPr>
        <p:txBody>
          <a:bodyPr/>
          <a:lstStyle/>
          <a:p>
            <a:pPr marL="228600" indent="-228600">
              <a:buSzPct val="100000"/>
            </a:pPr>
            <a:r>
              <a:t>How can my software fail? What are the implications of that failure?</a:t>
            </a:r>
          </a:p>
          <a:p>
            <a:pPr marL="228600" indent="-228600">
              <a:buSzPct val="100000"/>
            </a:pPr>
            <a:r>
              <a:t>Who will use my software, and how might different users use it differently?</a:t>
            </a:r>
          </a:p>
          <a:p>
            <a:pPr marL="228600" indent="-228600">
              <a:buSzPct val="100000"/>
            </a:pPr>
            <a:r>
              <a:t>How will my software impact those who do not use it directly?</a:t>
            </a:r>
          </a:p>
          <a:p>
            <a:pPr marL="228600" indent="-228600">
              <a:buSzPct val="100000"/>
            </a:pPr>
            <a:r>
              <a:t>Will my software amplify negative behavior for users and society at large?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Unpacking “Public Interest”"/>
          <p:cNvSpPr txBox="1"/>
          <p:nvPr>
            <p:ph type="title"/>
          </p:nvPr>
        </p:nvSpPr>
        <p:spPr>
          <a:prstGeom prst="rect">
            <a:avLst/>
          </a:prstGeom>
        </p:spPr>
        <p:txBody>
          <a:bodyPr/>
          <a:lstStyle/>
          <a:p>
            <a:pPr/>
            <a:r>
              <a:t>Unpacking “Public Interest”</a:t>
            </a:r>
          </a:p>
        </p:txBody>
      </p:sp>
      <p:sp>
        <p:nvSpPr>
          <p:cNvPr id="220" name="How can our software make a positive contribu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can our software make a positive contribution?</a:t>
            </a:r>
          </a:p>
        </p:txBody>
      </p:sp>
      <p:sp>
        <p:nvSpPr>
          <p:cNvPr id="221" name="Will my software make people’s jobs easier?…"/>
          <p:cNvSpPr txBox="1"/>
          <p:nvPr>
            <p:ph type="body" idx="1"/>
          </p:nvPr>
        </p:nvSpPr>
        <p:spPr>
          <a:prstGeom prst="rect">
            <a:avLst/>
          </a:prstGeom>
        </p:spPr>
        <p:txBody>
          <a:bodyPr/>
          <a:lstStyle/>
          <a:p>
            <a:pPr marL="228600" indent="-228600">
              <a:buSzPct val="100000"/>
            </a:pPr>
            <a:r>
              <a:t>Will my software make people’s jobs easier?</a:t>
            </a:r>
          </a:p>
          <a:p>
            <a:pPr marL="228600" indent="-228600">
              <a:buSzPct val="100000"/>
            </a:pPr>
            <a:r>
              <a:t>Will my software make people happier?</a:t>
            </a:r>
          </a:p>
          <a:p>
            <a:pPr marL="228600" indent="-228600">
              <a:buSzPct val="100000"/>
            </a:pPr>
            <a:r>
              <a:t>Will my software amplify positive behavior for users and society at large?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Where does this leave us?"/>
          <p:cNvSpPr txBox="1"/>
          <p:nvPr>
            <p:ph type="title"/>
          </p:nvPr>
        </p:nvSpPr>
        <p:spPr>
          <a:prstGeom prst="rect">
            <a:avLst/>
          </a:prstGeom>
        </p:spPr>
        <p:txBody>
          <a:bodyPr/>
          <a:lstStyle/>
          <a:p>
            <a:pPr/>
            <a:r>
              <a:t>Where does this leave us?</a:t>
            </a:r>
          </a:p>
        </p:txBody>
      </p:sp>
      <p:sp>
        <p:nvSpPr>
          <p:cNvPr id="226" name="So that we can sleep at nigh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 that we can sleep at night</a:t>
            </a:r>
          </a:p>
        </p:txBody>
      </p:sp>
      <p:sp>
        <p:nvSpPr>
          <p:cNvPr id="227" name="Above all: try to do good - consider the impacts of your software on others…"/>
          <p:cNvSpPr txBox="1"/>
          <p:nvPr>
            <p:ph type="body" idx="1"/>
          </p:nvPr>
        </p:nvSpPr>
        <p:spPr>
          <a:prstGeom prst="rect">
            <a:avLst/>
          </a:prstGeom>
        </p:spPr>
        <p:txBody>
          <a:bodyPr/>
          <a:lstStyle/>
          <a:p>
            <a:pPr/>
            <a:r>
              <a:t>Above all: try to do good - consider the impacts of your software on others</a:t>
            </a:r>
          </a:p>
          <a:p>
            <a:pPr/>
            <a:r>
              <a:t>Follow best-practices, and actively push to improve them</a:t>
            </a:r>
          </a:p>
          <a:p>
            <a:pPr/>
            <a:r>
              <a:t>Next lesson: How do we understand our users, so that we can make the best software, and cause the least unintended harm?</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232"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earning Objectives for this Lesson"/>
          <p:cNvSpPr txBox="1"/>
          <p:nvPr>
            <p:ph type="title"/>
          </p:nvPr>
        </p:nvSpPr>
        <p:spPr>
          <a:prstGeom prst="rect">
            <a:avLst/>
          </a:prstGeom>
        </p:spPr>
        <p:txBody>
          <a:bodyPr/>
          <a:lstStyle/>
          <a:p>
            <a:pPr/>
            <a:r>
              <a:t>Learning Objectives for this Lesson</a:t>
            </a:r>
          </a:p>
        </p:txBody>
      </p:sp>
      <p:sp>
        <p:nvSpPr>
          <p:cNvPr id="128"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29" name="Articulate the ethical responsibilities of professional software engineers…"/>
          <p:cNvSpPr txBox="1"/>
          <p:nvPr>
            <p:ph type="body" idx="1"/>
          </p:nvPr>
        </p:nvSpPr>
        <p:spPr>
          <a:prstGeom prst="rect">
            <a:avLst/>
          </a:prstGeom>
        </p:spPr>
        <p:txBody>
          <a:bodyPr/>
          <a:lstStyle/>
          <a:p>
            <a:pPr/>
            <a:r>
              <a:t>Articulate the ethical responsibilities of professional software engineers</a:t>
            </a:r>
          </a:p>
          <a:p>
            <a:pPr/>
            <a:r>
              <a:t>List a set of questions that you can ask to evaluate the public impact of software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Professional Ethics"/>
          <p:cNvSpPr txBox="1"/>
          <p:nvPr>
            <p:ph type="title"/>
          </p:nvPr>
        </p:nvSpPr>
        <p:spPr>
          <a:prstGeom prst="rect">
            <a:avLst/>
          </a:prstGeom>
        </p:spPr>
        <p:txBody>
          <a:bodyPr/>
          <a:lstStyle/>
          <a:p>
            <a:pPr/>
            <a:r>
              <a:t>Professional Ethics</a:t>
            </a:r>
          </a:p>
        </p:txBody>
      </p:sp>
      <p:sp>
        <p:nvSpPr>
          <p:cNvPr id="132" name="Professional standard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Professional standards</a:t>
            </a:r>
          </a:p>
        </p:txBody>
      </p:sp>
      <p:sp>
        <p:nvSpPr>
          <p:cNvPr id="133" name="By 1675, standards established for: divinity, law, medicine…"/>
          <p:cNvSpPr txBox="1"/>
          <p:nvPr>
            <p:ph type="body" sz="half" idx="1"/>
          </p:nvPr>
        </p:nvSpPr>
        <p:spPr>
          <a:xfrm>
            <a:off x="1206500" y="4248504"/>
            <a:ext cx="13635869" cy="8256012"/>
          </a:xfrm>
          <a:prstGeom prst="rect">
            <a:avLst/>
          </a:prstGeom>
        </p:spPr>
        <p:txBody>
          <a:bodyPr/>
          <a:lstStyle/>
          <a:p>
            <a:pPr/>
            <a:r>
              <a:t>By 1675, standards established for: divinity, law, medicine</a:t>
            </a:r>
          </a:p>
          <a:p>
            <a:pPr/>
            <a:r>
              <a:t>Professionals exercise specialist knowledge or skill - professional ethics governs how this knowledge should be governed</a:t>
            </a:r>
          </a:p>
        </p:txBody>
      </p:sp>
      <p:pic>
        <p:nvPicPr>
          <p:cNvPr id="134" name="Image" descr="Image"/>
          <p:cNvPicPr>
            <a:picLocks noChangeAspect="1"/>
          </p:cNvPicPr>
          <p:nvPr/>
        </p:nvPicPr>
        <p:blipFill>
          <a:blip r:embed="rId3">
            <a:extLst/>
          </a:blip>
          <a:stretch>
            <a:fillRect/>
          </a:stretch>
        </p:blipFill>
        <p:spPr>
          <a:xfrm>
            <a:off x="15317846" y="615950"/>
            <a:ext cx="8839201" cy="12484100"/>
          </a:xfrm>
          <a:prstGeom prst="rect">
            <a:avLst/>
          </a:prstGeom>
          <a:ln w="12700">
            <a:miter lim="400000"/>
          </a:ln>
        </p:spPr>
      </p:pic>
      <p:sp>
        <p:nvSpPr>
          <p:cNvPr id="135" name="12th-century Byzantine manuscript of the Hippocratic Oath"/>
          <p:cNvSpPr txBox="1"/>
          <p:nvPr/>
        </p:nvSpPr>
        <p:spPr>
          <a:xfrm>
            <a:off x="15657698" y="13146361"/>
            <a:ext cx="815949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12th-century Byzantine manuscript of the Hippocratic Oath</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Code of Ethics"/>
          <p:cNvSpPr txBox="1"/>
          <p:nvPr>
            <p:ph type="title"/>
          </p:nvPr>
        </p:nvSpPr>
        <p:spPr>
          <a:prstGeom prst="rect">
            <a:avLst/>
          </a:prstGeom>
        </p:spPr>
        <p:txBody>
          <a:bodyPr/>
          <a:lstStyle/>
          <a:p>
            <a:pPr/>
            <a:r>
              <a:t>Code of Ethics</a:t>
            </a:r>
          </a:p>
        </p:txBody>
      </p:sp>
      <p:sp>
        <p:nvSpPr>
          <p:cNvPr id="140" name="Professional Engine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Professional Engineers</a:t>
            </a:r>
          </a:p>
        </p:txBody>
      </p:sp>
      <p:sp>
        <p:nvSpPr>
          <p:cNvPr id="141" name="Engineers, in the fulfillment of their professional duties, shall:…"/>
          <p:cNvSpPr txBox="1"/>
          <p:nvPr/>
        </p:nvSpPr>
        <p:spPr>
          <a:xfrm>
            <a:off x="316534" y="3982877"/>
            <a:ext cx="15060980" cy="5345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900">
                <a:solidFill>
                  <a:srgbClr val="000000"/>
                </a:solidFill>
              </a:defRPr>
            </a:pPr>
            <a:r>
              <a:t>Engineers, in the fulfillment of their professional duties, shall:</a:t>
            </a:r>
          </a:p>
          <a:p>
            <a:pPr marL="457200" indent="-317500" algn="l" defTabSz="457200">
              <a:buClr>
                <a:srgbClr val="595959"/>
              </a:buClr>
              <a:buSzPct val="100000"/>
              <a:buFont typeface="Helvetica"/>
              <a:buAutoNum type="arabicPeriod" startAt="1"/>
              <a:defRPr sz="3900">
                <a:solidFill>
                  <a:srgbClr val="000000"/>
                </a:solidFill>
              </a:defRPr>
            </a:pPr>
            <a:r>
              <a:t>Hold paramount the safety, health, and welfare of the public.</a:t>
            </a:r>
          </a:p>
          <a:p>
            <a:pPr marL="457200" indent="-317500" algn="l" defTabSz="457200">
              <a:buClr>
                <a:srgbClr val="595959"/>
              </a:buClr>
              <a:buSzPct val="100000"/>
              <a:buFont typeface="Helvetica"/>
              <a:buAutoNum type="arabicPeriod" startAt="1"/>
              <a:defRPr sz="3900">
                <a:solidFill>
                  <a:srgbClr val="000000"/>
                </a:solidFill>
              </a:defRPr>
            </a:pPr>
            <a:r>
              <a:t>Perform services only in areas of their competence.</a:t>
            </a:r>
          </a:p>
          <a:p>
            <a:pPr marL="457200" indent="-317500" algn="l" defTabSz="457200">
              <a:buClr>
                <a:srgbClr val="595959"/>
              </a:buClr>
              <a:buSzPct val="100000"/>
              <a:buFont typeface="Helvetica"/>
              <a:buAutoNum type="arabicPeriod" startAt="1"/>
              <a:defRPr sz="3900">
                <a:solidFill>
                  <a:srgbClr val="000000"/>
                </a:solidFill>
              </a:defRPr>
            </a:pPr>
            <a:r>
              <a:t>Issue public statements only in an objective and truthful manner.</a:t>
            </a:r>
          </a:p>
          <a:p>
            <a:pPr marL="457200" indent="-317500" algn="l" defTabSz="457200">
              <a:buClr>
                <a:srgbClr val="595959"/>
              </a:buClr>
              <a:buSzPct val="100000"/>
              <a:buFont typeface="Helvetica"/>
              <a:buAutoNum type="arabicPeriod" startAt="1"/>
              <a:defRPr sz="3900">
                <a:solidFill>
                  <a:srgbClr val="000000"/>
                </a:solidFill>
              </a:defRPr>
            </a:pPr>
            <a:r>
              <a:t>Act for each employer or client as faithful agents or trustees.</a:t>
            </a:r>
          </a:p>
          <a:p>
            <a:pPr marL="457200" indent="-317500" algn="l" defTabSz="457200">
              <a:buClr>
                <a:srgbClr val="595959"/>
              </a:buClr>
              <a:buSzPct val="100000"/>
              <a:buFont typeface="Helvetica"/>
              <a:buAutoNum type="arabicPeriod" startAt="1"/>
              <a:defRPr sz="3900">
                <a:solidFill>
                  <a:srgbClr val="000000"/>
                </a:solidFill>
              </a:defRPr>
            </a:pPr>
            <a:r>
              <a:t>Avoid deceptive acts.</a:t>
            </a:r>
          </a:p>
          <a:p>
            <a:pPr marL="457200" indent="-317500" algn="l" defTabSz="457200">
              <a:buClr>
                <a:srgbClr val="595959"/>
              </a:buClr>
              <a:buSzPct val="100000"/>
              <a:buFont typeface="Helvetica"/>
              <a:buAutoNum type="arabicPeriod" startAt="1"/>
              <a:defRPr sz="3900">
                <a:solidFill>
                  <a:srgbClr val="000000"/>
                </a:solidFill>
              </a:defRPr>
            </a:pPr>
            <a:r>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849790"/>
            <a:ext cx="100599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National Society of Professional Engineers - Code of Ethics for Engineers</a:t>
            </a:r>
          </a:p>
        </p:txBody>
      </p:sp>
      <p:pic>
        <p:nvPicPr>
          <p:cNvPr id="143" name="Image" descr="Image"/>
          <p:cNvPicPr>
            <a:picLocks noChangeAspect="1"/>
          </p:cNvPicPr>
          <p:nvPr/>
        </p:nvPicPr>
        <p:blipFill>
          <a:blip r:embed="rId4">
            <a:extLst/>
          </a:blip>
          <a:srcRect l="37872" t="0" r="18494" b="0"/>
          <a:stretch>
            <a:fillRect/>
          </a:stretch>
        </p:blipFill>
        <p:spPr>
          <a:xfrm>
            <a:off x="16297847" y="-1"/>
            <a:ext cx="7979507" cy="137160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Code of Ethics"/>
          <p:cNvSpPr txBox="1"/>
          <p:nvPr>
            <p:ph type="title"/>
          </p:nvPr>
        </p:nvSpPr>
        <p:spPr>
          <a:prstGeom prst="rect">
            <a:avLst/>
          </a:prstGeom>
        </p:spPr>
        <p:txBody>
          <a:bodyPr/>
          <a:lstStyle/>
          <a:p>
            <a:pPr/>
            <a:r>
              <a:t>Code of Ethics</a:t>
            </a:r>
          </a:p>
        </p:txBody>
      </p:sp>
      <p:sp>
        <p:nvSpPr>
          <p:cNvPr id="148" name="Professional Engineers: Citigroup Cent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Professional Engineers: Citigroup Center</a:t>
            </a:r>
          </a:p>
        </p:txBody>
      </p:sp>
      <p:sp>
        <p:nvSpPr>
          <p:cNvPr id="149" name="Design met building code, but did not account for all failure modes…"/>
          <p:cNvSpPr txBox="1"/>
          <p:nvPr>
            <p:ph type="body" sz="half" idx="1"/>
          </p:nvPr>
        </p:nvSpPr>
        <p:spPr>
          <a:xfrm>
            <a:off x="1206500" y="4248504"/>
            <a:ext cx="8608205" cy="8256012"/>
          </a:xfrm>
          <a:prstGeom prst="rect">
            <a:avLst/>
          </a:prstGeom>
        </p:spPr>
        <p:txBody>
          <a:bodyPr/>
          <a:lstStyle/>
          <a:p>
            <a:pPr/>
            <a:r>
              <a:t>Design met building code, but did </a:t>
            </a:r>
            <a:r>
              <a:rPr i="1"/>
              <a:t>not</a:t>
            </a:r>
            <a:r>
              <a:t> account for all failure modes</a:t>
            </a:r>
          </a:p>
          <a:p>
            <a:pPr/>
            <a:r>
              <a:t>Last-minute changes to construction increased odds of failure</a:t>
            </a:r>
          </a:p>
          <a:p>
            <a:pPr/>
            <a:r>
              <a:t>Fixed before disaster could strike, but kept a secret for 20 years</a:t>
            </a:r>
          </a:p>
        </p:txBody>
      </p:sp>
      <p:pic>
        <p:nvPicPr>
          <p:cNvPr id="150" name="Image" descr="Image"/>
          <p:cNvPicPr>
            <a:picLocks noChangeAspect="1"/>
          </p:cNvPicPr>
          <p:nvPr/>
        </p:nvPicPr>
        <p:blipFill>
          <a:blip r:embed="rId3">
            <a:extLst/>
          </a:blip>
          <a:stretch>
            <a:fillRect/>
          </a:stretch>
        </p:blipFill>
        <p:spPr>
          <a:xfrm>
            <a:off x="9817761" y="3299814"/>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“Citigroup Center” by Tdorante10, Wikimedia commons, CC BY-SA 4.0</a:t>
            </a:r>
          </a:p>
        </p:txBody>
      </p:sp>
      <p:sp>
        <p:nvSpPr>
          <p:cNvPr id="152" name="https://www.theaiatrust.com/whitepapers/ethics/study.php"/>
          <p:cNvSpPr txBox="1"/>
          <p:nvPr/>
        </p:nvSpPr>
        <p:spPr>
          <a:xfrm>
            <a:off x="460445" y="13091153"/>
            <a:ext cx="811286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https://www.theaiatrust.com/whitepapers/ethics/study.php</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Code of Ethics"/>
          <p:cNvSpPr txBox="1"/>
          <p:nvPr>
            <p:ph type="title"/>
          </p:nvPr>
        </p:nvSpPr>
        <p:spPr>
          <a:prstGeom prst="rect">
            <a:avLst/>
          </a:prstGeom>
        </p:spPr>
        <p:txBody>
          <a:bodyPr/>
          <a:lstStyle/>
          <a:p>
            <a:pPr/>
            <a:r>
              <a:t>Code of Ethics</a:t>
            </a:r>
          </a:p>
        </p:txBody>
      </p:sp>
      <p:sp>
        <p:nvSpPr>
          <p:cNvPr id="157" name="Software Engineers: Therac-25 (1985-1987)"/>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Software Engineers: Therac-25 (1985-1987)</a:t>
            </a:r>
          </a:p>
        </p:txBody>
      </p:sp>
      <p:sp>
        <p:nvSpPr>
          <p:cNvPr id="158" name="Bug in software caused 100x greater exposure to radiation than intended…"/>
          <p:cNvSpPr txBox="1"/>
          <p:nvPr>
            <p:ph type="body" sz="half" idx="1"/>
          </p:nvPr>
        </p:nvSpPr>
        <p:spPr>
          <a:xfrm>
            <a:off x="1206500" y="4248504"/>
            <a:ext cx="11817865" cy="8256012"/>
          </a:xfrm>
          <a:prstGeom prst="rect">
            <a:avLst/>
          </a:prstGeom>
        </p:spPr>
        <p:txBody>
          <a:bodyPr/>
          <a:lstStyle/>
          <a:p>
            <a:pPr/>
            <a:r>
              <a:t>Bug in software caused 100x greater exposure to radiation than intended</a:t>
            </a:r>
          </a:p>
          <a:p>
            <a:pPr/>
            <a:r>
              <a:t>At least 6 died</a:t>
            </a:r>
          </a:p>
          <a:p>
            <a:pPr/>
            <a:r>
              <a:t>Likely far more suffered: deaths occurred over a period of 2 years!</a:t>
            </a:r>
          </a:p>
          <a:p>
            <a:pPr/>
            <a:r>
              <a:t>Weak accountability in manufacturer’s organization</a:t>
            </a:r>
          </a:p>
        </p:txBody>
      </p:sp>
      <p:pic>
        <p:nvPicPr>
          <p:cNvPr id="159" name="Image" descr="Image"/>
          <p:cNvPicPr>
            <a:picLocks noChangeAspect="1"/>
          </p:cNvPicPr>
          <p:nvPr/>
        </p:nvPicPr>
        <p:blipFill>
          <a:blip r:embed="rId3">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https://ethicsunwrapped.utexas.edu/case-study/therac-25</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Code of Ethics"/>
          <p:cNvSpPr txBox="1"/>
          <p:nvPr>
            <p:ph type="title"/>
          </p:nvPr>
        </p:nvSpPr>
        <p:spPr>
          <a:prstGeom prst="rect">
            <a:avLst/>
          </a:prstGeom>
        </p:spPr>
        <p:txBody>
          <a:bodyPr/>
          <a:lstStyle/>
          <a:p>
            <a:pPr/>
            <a:r>
              <a:t>Code of Ethics</a:t>
            </a:r>
          </a:p>
        </p:txBody>
      </p:sp>
      <p:sp>
        <p:nvSpPr>
          <p:cNvPr id="166" name="ACM’s Code of Ethics Software Engine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ACM’s Code of Ethics Software Engineers</a:t>
            </a:r>
          </a:p>
        </p:txBody>
      </p:sp>
      <p:sp>
        <p:nvSpPr>
          <p:cNvPr id="167" name="1. PUBLIC – Software engineers shall act consistently with the public interest.…"/>
          <p:cNvSpPr txBox="1"/>
          <p:nvPr>
            <p:ph type="body" idx="1"/>
          </p:nvPr>
        </p:nvSpPr>
        <p:spPr>
          <a:prstGeom prst="rect">
            <a:avLst/>
          </a:prstGeom>
        </p:spPr>
        <p:txBody>
          <a:bodyPr/>
          <a:lstStyle/>
          <a:p>
            <a:pPr marL="0" indent="0" defTabSz="1560536">
              <a:spcBef>
                <a:spcPts val="2800"/>
              </a:spcBef>
              <a:buSzTx/>
              <a:buNone/>
              <a:defRPr sz="3072"/>
            </a:pPr>
            <a:r>
              <a:t>1. PUBLIC – Software engineers shall act consistently with the public interest.</a:t>
            </a:r>
          </a:p>
          <a:p>
            <a:pPr marL="0" indent="0" defTabSz="1560536">
              <a:spcBef>
                <a:spcPts val="2800"/>
              </a:spcBef>
              <a:buSzTx/>
              <a:buNone/>
              <a:defRPr sz="3072"/>
            </a:pPr>
            <a:r>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t>3. PRODUCT – Software engineers shall ensure that their products and related modifications meet the highest professional standards possible.</a:t>
            </a:r>
          </a:p>
          <a:p>
            <a:pPr marL="0" indent="0" defTabSz="1560536">
              <a:spcBef>
                <a:spcPts val="2800"/>
              </a:spcBef>
              <a:buSzTx/>
              <a:buNone/>
              <a:defRPr sz="3072"/>
            </a:pPr>
            <a:r>
              <a:t>4. JUDGMENT – Software engineers shall maintain integrity and independence in their professional judgment.</a:t>
            </a:r>
          </a:p>
          <a:p>
            <a:pPr marL="0" indent="0" defTabSz="1560536">
              <a:spcBef>
                <a:spcPts val="2800"/>
              </a:spcBef>
              <a:buSzTx/>
              <a:buNone/>
              <a:defRPr sz="3072"/>
            </a:pPr>
            <a:r>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t>6. PROFESSION – Software engineers shall advance the integrity and reputation of the profession consistent with the public interest.</a:t>
            </a:r>
          </a:p>
          <a:p>
            <a:pPr marL="0" indent="0" defTabSz="1560536">
              <a:spcBef>
                <a:spcPts val="2800"/>
              </a:spcBef>
              <a:buSzTx/>
              <a:buNone/>
              <a:defRPr sz="3072"/>
            </a:pPr>
            <a:r>
              <a:t>7. COLLEAGUES – Software engineers shall be fair to and supportive of their colleagues.</a:t>
            </a:r>
          </a:p>
          <a:p>
            <a:pPr marL="0" indent="0" defTabSz="1560536">
              <a:spcBef>
                <a:spcPts val="2800"/>
              </a:spcBef>
              <a:buSzTx/>
              <a:buNone/>
              <a:defRPr sz="3072"/>
            </a:pPr>
            <a:r>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https://ethics.acm.org/code-of-ethics/software-engineering-code/</a:t>
            </a:r>
          </a:p>
        </p:txBody>
      </p:sp>
      <p:pic>
        <p:nvPicPr>
          <p:cNvPr id="169" name="Image" descr="Image"/>
          <p:cNvPicPr>
            <a:picLocks noChangeAspect="1"/>
          </p:cNvPicPr>
          <p:nvPr/>
        </p:nvPicPr>
        <p:blipFill>
          <a:blip r:embed="rId4">
            <a:extLst/>
          </a:blip>
          <a:stretch>
            <a:fillRect/>
          </a:stretch>
        </p:blipFill>
        <p:spPr>
          <a:xfrm>
            <a:off x="15588960" y="1119502"/>
            <a:ext cx="8585201" cy="3441701"/>
          </a:xfrm>
          <a:prstGeom prst="rect">
            <a:avLst/>
          </a:prstGeom>
          <a:ln w="25400">
            <a:miter lim="400000"/>
          </a:ln>
          <a:effectLst>
            <a:outerShdw sx="100000" sy="100000" kx="0" ky="0" algn="b" rotWithShape="0" blurRad="254000" dist="127000" dir="5400000">
              <a:srgbClr val="000000">
                <a:alpha val="70000"/>
              </a:srgbClr>
            </a:outerShdw>
          </a:effectLst>
        </p:spPr>
      </p:pic>
      <p:grpSp>
        <p:nvGrpSpPr>
          <p:cNvPr id="172" name="tldr: “No”"/>
          <p:cNvGrpSpPr/>
          <p:nvPr/>
        </p:nvGrpSpPr>
        <p:grpSpPr>
          <a:xfrm>
            <a:off x="21346827" y="2299945"/>
            <a:ext cx="1926032" cy="1045260"/>
            <a:chOff x="0" y="0"/>
            <a:chExt cx="1926031" cy="1045258"/>
          </a:xfrm>
        </p:grpSpPr>
        <p:sp>
          <p:nvSpPr>
            <p:cNvPr id="171" name="tldr: “No”"/>
            <p:cNvSpPr txBox="1"/>
            <p:nvPr/>
          </p:nvSpPr>
          <p:spPr>
            <a:xfrm>
              <a:off x="215900" y="139700"/>
              <a:ext cx="1494232" cy="486459"/>
            </a:xfrm>
            <a:prstGeom prst="rect">
              <a:avLst/>
            </a:prstGeom>
            <a:solidFill>
              <a:srgbClr val="FFFFFF"/>
            </a:solid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solidFill>
                    <a:srgbClr val="000000"/>
                  </a:solidFill>
                </a:defRPr>
              </a:pPr>
              <a:r>
                <a:t>tldr: </a:t>
              </a:r>
              <a:r>
                <a:rPr>
                  <a:solidFill>
                    <a:schemeClr val="accent5">
                      <a:hueOff val="-82419"/>
                      <a:satOff val="-9513"/>
                      <a:lumOff val="-16343"/>
                    </a:schemeClr>
                  </a:solidFill>
                </a:rPr>
                <a:t>“No”</a:t>
              </a:r>
            </a:p>
          </p:txBody>
        </p:sp>
        <p:pic>
          <p:nvPicPr>
            <p:cNvPr id="170" name="tldr: “No” tldr: “No”" descr="tldr: “No” tldr: “No”"/>
            <p:cNvPicPr>
              <a:picLocks noChangeAspect="0"/>
            </p:cNvPicPr>
            <p:nvPr/>
          </p:nvPicPr>
          <p:blipFill>
            <a:blip r:embed="rId5">
              <a:extLst/>
            </a:blip>
            <a:stretch>
              <a:fillRect/>
            </a:stretch>
          </p:blipFill>
          <p:spPr>
            <a:xfrm>
              <a:off x="-1" y="0"/>
              <a:ext cx="1926033" cy="1045259"/>
            </a:xfrm>
            <a:prstGeom prst="rect">
              <a:avLst/>
            </a:prstGeom>
            <a:effectLst/>
          </p:spPr>
        </p:pic>
      </p:gr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1. PUBLIC – Software engineers shall act consistently with the public interest.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Class="emph" nodeType="afterEffect" presetID="9" grpId="2" fill="hold">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 grpId="3"/>
      <p:bldP build="whole" bldLvl="1" animBg="1" rev="0" advAuto="0" spid="173" grpId="1"/>
      <p:bldP build="whole" bldLvl="1" animBg="1" rev="0" advAuto="0" spid="167" grpId="2"/>
      <p:bldP build="whole" bldLvl="1" animBg="1" rev="0" advAuto="0" spid="172" grpId="4"/>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Ethical decisions are often hard decisions"/>
          <p:cNvSpPr txBox="1"/>
          <p:nvPr>
            <p:ph type="title"/>
          </p:nvPr>
        </p:nvSpPr>
        <p:spPr>
          <a:prstGeom prst="rect">
            <a:avLst/>
          </a:prstGeom>
        </p:spPr>
        <p:txBody>
          <a:bodyPr/>
          <a:lstStyle/>
          <a:p>
            <a:pPr/>
            <a:r>
              <a:t>Ethical decisions are often hard decisions</a:t>
            </a:r>
          </a:p>
        </p:txBody>
      </p:sp>
      <p:sp>
        <p:nvSpPr>
          <p:cNvPr id="178" name="Example: Text Recommendatio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 Text Recommendation</a:t>
            </a:r>
          </a:p>
        </p:txBody>
      </p:sp>
      <p:sp>
        <p:nvSpPr>
          <p:cNvPr id="179" name="Interactive AI systems can be useful…"/>
          <p:cNvSpPr txBox="1"/>
          <p:nvPr>
            <p:ph type="body" sz="half" idx="1"/>
          </p:nvPr>
        </p:nvSpPr>
        <p:spPr>
          <a:xfrm>
            <a:off x="1206500" y="3582729"/>
            <a:ext cx="21971000" cy="3570990"/>
          </a:xfrm>
          <a:prstGeom prst="rect">
            <a:avLst/>
          </a:prstGeom>
        </p:spPr>
        <p:txBody>
          <a:bodyPr/>
          <a:lstStyle/>
          <a:p>
            <a:pPr/>
            <a:r>
              <a:t>Interactive AI systems can be useful</a:t>
            </a:r>
          </a:p>
          <a:p>
            <a:pPr/>
            <a:r>
              <a:t>Interactive AI systems can also amplify hate</a:t>
            </a:r>
          </a:p>
          <a:p>
            <a:pPr/>
            <a:r>
              <a:t>Ethical and moral frameworks provide a lens to make rational decisions</a:t>
            </a:r>
          </a:p>
        </p:txBody>
      </p:sp>
      <p:grpSp>
        <p:nvGrpSpPr>
          <p:cNvPr id="182" name="Group"/>
          <p:cNvGrpSpPr/>
          <p:nvPr/>
        </p:nvGrpSpPr>
        <p:grpSpPr>
          <a:xfrm>
            <a:off x="10296563" y="7267857"/>
            <a:ext cx="13517085" cy="6270950"/>
            <a:chOff x="0" y="0"/>
            <a:chExt cx="13517083" cy="6270949"/>
          </a:xfrm>
        </p:grpSpPr>
        <p:pic>
          <p:nvPicPr>
            <p:cNvPr id="180" name="Image" descr="Image"/>
            <p:cNvPicPr>
              <a:picLocks noChangeAspect="1"/>
            </p:cNvPicPr>
            <p:nvPr/>
          </p:nvPicPr>
          <p:blipFill>
            <a:blip r:embed="rId3">
              <a:extLst/>
            </a:blip>
            <a:stretch>
              <a:fillRect/>
            </a:stretch>
          </p:blipFill>
          <p:spPr>
            <a:xfrm>
              <a:off x="0" y="0"/>
              <a:ext cx="13517084" cy="6036179"/>
            </a:xfrm>
            <a:prstGeom prst="rect">
              <a:avLst/>
            </a:prstGeom>
            <a:ln w="12700" cap="flat">
              <a:noFill/>
              <a:miter lim="400000"/>
            </a:ln>
            <a:effectLst/>
          </p:spPr>
        </p:pic>
        <p:sp>
          <p:nvSpPr>
            <p:cNvPr id="181" name="“Ten years on, search auto-complete still suggests slander and disinformation”"/>
            <p:cNvSpPr txBox="1"/>
            <p:nvPr/>
          </p:nvSpPr>
          <p:spPr>
            <a:xfrm>
              <a:off x="1352152" y="5809584"/>
              <a:ext cx="10812781"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“Ten years on, search auto-complete still suggests slander and disinformation”</a:t>
              </a:r>
            </a:p>
          </p:txBody>
        </p:sp>
      </p:grpSp>
      <p:pic>
        <p:nvPicPr>
          <p:cNvPr id="183" name="Image" descr="Image"/>
          <p:cNvPicPr>
            <a:picLocks noChangeAspect="1"/>
          </p:cNvPicPr>
          <p:nvPr/>
        </p:nvPicPr>
        <p:blipFill>
          <a:blip r:embed="rId5">
            <a:extLst/>
          </a:blip>
          <a:stretch>
            <a:fillRect/>
          </a:stretch>
        </p:blipFill>
        <p:spPr>
          <a:xfrm>
            <a:off x="1147701" y="7056466"/>
            <a:ext cx="7835901" cy="5727701"/>
          </a:xfrm>
          <a:prstGeom prst="rect">
            <a:avLst/>
          </a:prstGeom>
          <a:ln w="12700">
            <a:miter lim="400000"/>
          </a:ln>
        </p:spPr>
      </p:pic>
      <p:grpSp>
        <p:nvGrpSpPr>
          <p:cNvPr id="186" name="Group"/>
          <p:cNvGrpSpPr/>
          <p:nvPr/>
        </p:nvGrpSpPr>
        <p:grpSpPr>
          <a:xfrm>
            <a:off x="21520439" y="3369363"/>
            <a:ext cx="2540001" cy="3041794"/>
            <a:chOff x="0" y="0"/>
            <a:chExt cx="2540000" cy="3041792"/>
          </a:xfrm>
        </p:grpSpPr>
        <p:pic>
          <p:nvPicPr>
            <p:cNvPr id="184" name="Image" descr="Image"/>
            <p:cNvPicPr>
              <a:picLocks noChangeAspect="1"/>
            </p:cNvPicPr>
            <p:nvPr/>
          </p:nvPicPr>
          <p:blipFill>
            <a:blip r:embed="rId6">
              <a:extLst/>
            </a:blip>
            <a:stretch>
              <a:fillRect/>
            </a:stretch>
          </p:blipFill>
          <p:spPr>
            <a:xfrm>
              <a:off x="0" y="0"/>
              <a:ext cx="2540000" cy="2540000"/>
            </a:xfrm>
            <a:prstGeom prst="rect">
              <a:avLst/>
            </a:prstGeom>
            <a:ln w="12700" cap="flat">
              <a:noFill/>
              <a:miter lim="400000"/>
            </a:ln>
            <a:effectLst/>
          </p:spPr>
        </p:pic>
        <p:sp>
          <p:nvSpPr>
            <p:cNvPr id="185" name="Microsoft’s “Tay”"/>
            <p:cNvSpPr txBox="1"/>
            <p:nvPr/>
          </p:nvSpPr>
          <p:spPr>
            <a:xfrm>
              <a:off x="64058" y="2580426"/>
              <a:ext cx="2411884"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Microsoft’s “Tay”</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Accessibility should not be a hard decision"/>
          <p:cNvSpPr txBox="1"/>
          <p:nvPr>
            <p:ph type="title"/>
          </p:nvPr>
        </p:nvSpPr>
        <p:spPr>
          <a:prstGeom prst="rect">
            <a:avLst/>
          </a:prstGeom>
        </p:spPr>
        <p:txBody>
          <a:bodyPr/>
          <a:lstStyle/>
          <a:p>
            <a:pPr/>
            <a:r>
              <a:t>Accessibility should not be a hard decision</a:t>
            </a:r>
          </a:p>
        </p:txBody>
      </p:sp>
      <p:sp>
        <p:nvSpPr>
          <p:cNvPr id="191" name="Example: Domino’s + AD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 Domino’s + ADA</a:t>
            </a:r>
          </a:p>
        </p:txBody>
      </p:sp>
      <p:pic>
        <p:nvPicPr>
          <p:cNvPr id="192" name="Image" descr="Image"/>
          <p:cNvPicPr>
            <a:picLocks noChangeAspect="1"/>
          </p:cNvPicPr>
          <p:nvPr/>
        </p:nvPicPr>
        <p:blipFill>
          <a:blip r:embed="rId3">
            <a:extLst/>
          </a:blip>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a:extLst/>
          </a:blip>
          <a:srcRect l="0" t="0" r="0" b="32727"/>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6582139" y="13008867"/>
            <a:ext cx="340522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5" invalidUrl="" action="" tgtFrame="" tooltip="" history="1" highlightClick="0" endSnd="0"/>
              </a:defRPr>
            </a:lvl1pPr>
          </a:lstStyle>
          <a:p>
            <a:pPr>
              <a:defRPr u="none"/>
            </a:pPr>
            <a:r>
              <a:rPr u="sng">
                <a:hlinkClick r:id="rId5" invalidUrl="" action="" tgtFrame="" tooltip="" history="1" highlightClick="0" endSnd="0"/>
              </a:rPr>
              <a:t>WCAG 2.0 Specification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